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57" r:id="rId4"/>
    <p:sldId id="258" r:id="rId5"/>
    <p:sldId id="259" r:id="rId6"/>
    <p:sldId id="261" r:id="rId7"/>
    <p:sldId id="260" r:id="rId8"/>
    <p:sldId id="287" r:id="rId9"/>
    <p:sldId id="275" r:id="rId10"/>
    <p:sldId id="273" r:id="rId11"/>
    <p:sldId id="262" r:id="rId12"/>
    <p:sldId id="263" r:id="rId13"/>
    <p:sldId id="265" r:id="rId14"/>
    <p:sldId id="266" r:id="rId15"/>
    <p:sldId id="271" r:id="rId16"/>
    <p:sldId id="267" r:id="rId17"/>
    <p:sldId id="269" r:id="rId18"/>
    <p:sldId id="268" r:id="rId19"/>
    <p:sldId id="270" r:id="rId20"/>
    <p:sldId id="288" r:id="rId21"/>
    <p:sldId id="272" r:id="rId22"/>
    <p:sldId id="274" r:id="rId23"/>
    <p:sldId id="276" r:id="rId24"/>
    <p:sldId id="277" r:id="rId25"/>
    <p:sldId id="285" r:id="rId26"/>
    <p:sldId id="278" r:id="rId27"/>
    <p:sldId id="279" r:id="rId28"/>
    <p:sldId id="280" r:id="rId29"/>
    <p:sldId id="281" r:id="rId30"/>
    <p:sldId id="282" r:id="rId31"/>
    <p:sldId id="283" r:id="rId32"/>
    <p:sldId id="286" r:id="rId33"/>
    <p:sldId id="289" r:id="rId34"/>
    <p:sldId id="290" r:id="rId35"/>
    <p:sldId id="291" r:id="rId36"/>
    <p:sldId id="305" r:id="rId37"/>
    <p:sldId id="292" r:id="rId38"/>
    <p:sldId id="293" r:id="rId39"/>
    <p:sldId id="294" r:id="rId40"/>
    <p:sldId id="301" r:id="rId41"/>
    <p:sldId id="295" r:id="rId42"/>
    <p:sldId id="296" r:id="rId43"/>
    <p:sldId id="302" r:id="rId44"/>
    <p:sldId id="297" r:id="rId45"/>
    <p:sldId id="298" r:id="rId46"/>
    <p:sldId id="299" r:id="rId47"/>
    <p:sldId id="300" r:id="rId48"/>
    <p:sldId id="303" r:id="rId49"/>
    <p:sldId id="306" r:id="rId50"/>
    <p:sldId id="304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5D218-CCC5-4A24-B6CB-202103C130E5}" type="datetimeFigureOut">
              <a:rPr lang="en-US" smtClean="0"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0E6F-4AE0-4444-986D-CC381548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201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5D218-CCC5-4A24-B6CB-202103C130E5}" type="datetimeFigureOut">
              <a:rPr lang="en-US" smtClean="0"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0E6F-4AE0-4444-986D-CC381548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230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5D218-CCC5-4A24-B6CB-202103C130E5}" type="datetimeFigureOut">
              <a:rPr lang="en-US" smtClean="0"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0E6F-4AE0-4444-986D-CC381548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88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5D218-CCC5-4A24-B6CB-202103C130E5}" type="datetimeFigureOut">
              <a:rPr lang="en-US" smtClean="0"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0E6F-4AE0-4444-986D-CC381548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57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5D218-CCC5-4A24-B6CB-202103C130E5}" type="datetimeFigureOut">
              <a:rPr lang="en-US" smtClean="0"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0E6F-4AE0-4444-986D-CC381548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947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5D218-CCC5-4A24-B6CB-202103C130E5}" type="datetimeFigureOut">
              <a:rPr lang="en-US" smtClean="0"/>
              <a:t>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0E6F-4AE0-4444-986D-CC381548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953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5D218-CCC5-4A24-B6CB-202103C130E5}" type="datetimeFigureOut">
              <a:rPr lang="en-US" smtClean="0"/>
              <a:t>1/26/2015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0E6F-4AE0-4444-986D-CC381548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65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5D218-CCC5-4A24-B6CB-202103C130E5}" type="datetimeFigureOut">
              <a:rPr lang="en-US" smtClean="0"/>
              <a:t>1/26/2015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0E6F-4AE0-4444-986D-CC381548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1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5D218-CCC5-4A24-B6CB-202103C130E5}" type="datetimeFigureOut">
              <a:rPr lang="en-US" smtClean="0"/>
              <a:t>1/26/2015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0E6F-4AE0-4444-986D-CC381548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85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5D218-CCC5-4A24-B6CB-202103C130E5}" type="datetimeFigureOut">
              <a:rPr lang="en-US" smtClean="0"/>
              <a:t>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0E6F-4AE0-4444-986D-CC381548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2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5D218-CCC5-4A24-B6CB-202103C130E5}" type="datetimeFigureOut">
              <a:rPr lang="en-US" smtClean="0"/>
              <a:t>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0E6F-4AE0-4444-986D-CC381548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921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5D218-CCC5-4A24-B6CB-202103C130E5}" type="datetimeFigureOut">
              <a:rPr lang="en-US" smtClean="0"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30E6F-4AE0-4444-986D-CC381548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736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PowpbzBaTM0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cDC29iBxb3w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NKZ67zDrhw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-cDFYXc9Wko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Ak17BWJ3bLg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Gh2P5CmCC0M" TargetMode="Externa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Chapter 7 – Cellular Respiration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040" y="1600200"/>
            <a:ext cx="5871919" cy="4525963"/>
          </a:xfrm>
        </p:spPr>
      </p:pic>
    </p:spTree>
    <p:extLst>
      <p:ext uri="{BB962C8B-B14F-4D97-AF65-F5344CB8AC3E}">
        <p14:creationId xmlns:p14="http://schemas.microsoft.com/office/powerpoint/2010/main" val="25132402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owpbzBaTM0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" y="838200"/>
            <a:ext cx="8686800" cy="57912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Glycolysis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8637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C</a:t>
            </a:r>
            <a:r>
              <a:rPr lang="en-US" b="1" dirty="0" smtClean="0"/>
              <a:t>.</a:t>
            </a:r>
            <a:r>
              <a:rPr lang="en-US" dirty="0" smtClean="0"/>
              <a:t> </a:t>
            </a:r>
            <a:r>
              <a:rPr lang="en-US" b="1" dirty="0" smtClean="0"/>
              <a:t>Anaerobic Respiration </a:t>
            </a:r>
            <a:r>
              <a:rPr lang="en-US" dirty="0" smtClean="0"/>
              <a:t>– pathway which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occurs without oxygen.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 yeast and bacteria cells.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 cells that become deprived of oxygen.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 occurs in the cytoplasm.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26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Anaerobic Respiration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8382000" cy="5181600"/>
          </a:xfrm>
        </p:spPr>
      </p:pic>
    </p:spTree>
    <p:extLst>
      <p:ext uri="{BB962C8B-B14F-4D97-AF65-F5344CB8AC3E}">
        <p14:creationId xmlns:p14="http://schemas.microsoft.com/office/powerpoint/2010/main" val="6693058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400050" lvl="1" indent="0">
              <a:buNone/>
            </a:pPr>
            <a:r>
              <a:rPr lang="en-US" sz="3200" b="1" dirty="0" smtClean="0"/>
              <a:t>1.</a:t>
            </a:r>
            <a:r>
              <a:rPr lang="en-US" sz="3200" dirty="0" smtClean="0"/>
              <a:t> </a:t>
            </a:r>
            <a:r>
              <a:rPr lang="en-US" sz="3200" b="1" dirty="0"/>
              <a:t>Fermentation</a:t>
            </a:r>
            <a:r>
              <a:rPr lang="en-US" sz="3200" dirty="0"/>
              <a:t> – converting pyruvic acid into</a:t>
            </a:r>
          </a:p>
          <a:p>
            <a:pPr marL="0" indent="0">
              <a:buNone/>
            </a:pPr>
            <a:r>
              <a:rPr lang="en-US" b="1" dirty="0"/>
              <a:t>      </a:t>
            </a:r>
            <a:r>
              <a:rPr lang="en-US" dirty="0"/>
              <a:t>other compounds without </a:t>
            </a:r>
            <a:r>
              <a:rPr lang="en-US" dirty="0" smtClean="0"/>
              <a:t>oxygen</a:t>
            </a:r>
            <a:r>
              <a:rPr lang="en-US" dirty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Types: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a.   </a:t>
            </a:r>
            <a:r>
              <a:rPr lang="en-US" b="1" dirty="0" smtClean="0"/>
              <a:t>Lactic Acid Fermentation </a:t>
            </a:r>
            <a:endParaRPr lang="en-US" dirty="0" smtClean="0"/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</a:t>
            </a:r>
            <a:r>
              <a:rPr lang="en-US" dirty="0" smtClean="0"/>
              <a:t>           Pyruvic Acid + 2 H</a:t>
            </a:r>
            <a:r>
              <a:rPr lang="en-US" baseline="30000" dirty="0" smtClean="0"/>
              <a:t>+</a:t>
            </a:r>
            <a:r>
              <a:rPr lang="en-US" dirty="0" smtClean="0"/>
              <a:t>  </a:t>
            </a:r>
            <a:r>
              <a:rPr lang="en-US" dirty="0" smtClean="0">
                <a:sym typeface="Wingdings" panose="05000000000000000000" pitchFamily="2" charset="2"/>
              </a:rPr>
              <a:t> Lactic Acid     3-C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endParaRPr lang="en-US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32144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05000"/>
            <a:ext cx="8077200" cy="4495800"/>
          </a:xfrm>
        </p:spPr>
      </p:pic>
    </p:spTree>
    <p:extLst>
      <p:ext uri="{BB962C8B-B14F-4D97-AF65-F5344CB8AC3E}">
        <p14:creationId xmlns:p14="http://schemas.microsoft.com/office/powerpoint/2010/main" val="31204996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1) </a:t>
            </a:r>
            <a:r>
              <a:rPr lang="en-US" dirty="0" err="1"/>
              <a:t>Importances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          * Foods – i.e. yogurt; cheese</a:t>
            </a:r>
          </a:p>
          <a:p>
            <a:pPr marL="0" indent="0">
              <a:buNone/>
            </a:pPr>
            <a:r>
              <a:rPr lang="en-US" dirty="0"/>
              <a:t>		* Fatigued muscle </a:t>
            </a:r>
            <a:r>
              <a:rPr lang="en-US" dirty="0" smtClean="0"/>
              <a:t>cells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810000"/>
            <a:ext cx="8033217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3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05000"/>
            <a:ext cx="2667000" cy="3352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404" y="1828799"/>
            <a:ext cx="5582795" cy="456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9915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56854"/>
            <a:ext cx="8458200" cy="6477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49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57200"/>
            <a:ext cx="82296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206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LcPeriod" startAt="2"/>
            </a:pPr>
            <a:r>
              <a:rPr lang="en-US" b="1" dirty="0" smtClean="0"/>
              <a:t>Alcoholic Fermentation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Pyruvic Acid loses CO</a:t>
            </a:r>
            <a:r>
              <a:rPr lang="en-US" baseline="-25000" dirty="0" smtClean="0"/>
              <a:t>2</a:t>
            </a:r>
            <a:r>
              <a:rPr lang="en-US" dirty="0" smtClean="0"/>
              <a:t> 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Acetylaldehyde</a:t>
            </a:r>
            <a:r>
              <a:rPr lang="en-US" dirty="0" smtClean="0">
                <a:sym typeface="Wingdings" panose="05000000000000000000" pitchFamily="2" charset="2"/>
              </a:rPr>
              <a:t>   2-C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Acetylaldehyde</a:t>
            </a:r>
            <a:r>
              <a:rPr lang="en-US" dirty="0" smtClean="0">
                <a:sym typeface="Wingdings" panose="05000000000000000000" pitchFamily="2" charset="2"/>
              </a:rPr>
              <a:t> + 2 H</a:t>
            </a:r>
            <a:r>
              <a:rPr lang="en-US" baseline="30000" dirty="0" smtClean="0">
                <a:sym typeface="Wingdings" panose="05000000000000000000" pitchFamily="2" charset="2"/>
              </a:rPr>
              <a:t>+  </a:t>
            </a:r>
            <a:r>
              <a:rPr lang="en-US" dirty="0" smtClean="0">
                <a:sym typeface="Wingdings" panose="05000000000000000000" pitchFamily="2" charset="2"/>
              </a:rPr>
              <a:t>   Ethyl Alcohol  2-C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302" y="3842581"/>
            <a:ext cx="3736298" cy="234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63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Pathways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47800"/>
            <a:ext cx="8077199" cy="4724400"/>
          </a:xfrm>
        </p:spPr>
      </p:pic>
    </p:spTree>
    <p:extLst>
      <p:ext uri="{BB962C8B-B14F-4D97-AF65-F5344CB8AC3E}">
        <p14:creationId xmlns:p14="http://schemas.microsoft.com/office/powerpoint/2010/main" val="309085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0"/>
            <a:ext cx="8305799" cy="4648200"/>
          </a:xfrm>
        </p:spPr>
      </p:pic>
    </p:spTree>
    <p:extLst>
      <p:ext uri="{BB962C8B-B14F-4D97-AF65-F5344CB8AC3E}">
        <p14:creationId xmlns:p14="http://schemas.microsoft.com/office/powerpoint/2010/main" val="124562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5000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en-US" dirty="0" err="1" smtClean="0"/>
              <a:t>Importances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 Bread products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 Beer, wine, and spirits industry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3733800"/>
            <a:ext cx="3556000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3401961"/>
            <a:ext cx="4876800" cy="330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60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DC29iBxb3w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72533" y="990600"/>
            <a:ext cx="8390467" cy="5486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Anaerobic Respiration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162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AutoNum type="romanUcPeriod" startAt="2"/>
            </a:pPr>
            <a:r>
              <a:rPr lang="en-US" b="1" dirty="0" smtClean="0"/>
              <a:t>Aerobic Respiration</a:t>
            </a:r>
            <a:r>
              <a:rPr lang="en-US" dirty="0" smtClean="0"/>
              <a:t> – producing energy with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oxygen.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A.  Occurs in the mitochondrion.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1.  Outer membrane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2.  Cristae – inner folds of membrane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3.  Matrix – space inside the inner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    membrane;  contains enzymes.</a:t>
            </a:r>
          </a:p>
        </p:txBody>
      </p:sp>
    </p:spTree>
    <p:extLst>
      <p:ext uri="{BB962C8B-B14F-4D97-AF65-F5344CB8AC3E}">
        <p14:creationId xmlns:p14="http://schemas.microsoft.com/office/powerpoint/2010/main" val="15371508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0"/>
            <a:ext cx="8955742" cy="5943600"/>
          </a:xfrm>
        </p:spPr>
      </p:pic>
    </p:spTree>
    <p:extLst>
      <p:ext uri="{BB962C8B-B14F-4D97-AF65-F5344CB8AC3E}">
        <p14:creationId xmlns:p14="http://schemas.microsoft.com/office/powerpoint/2010/main" val="108197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04800"/>
            <a:ext cx="8382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00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pPr marL="514350" indent="-514350">
              <a:buAutoNum type="alphaUcPeriod" startAt="2"/>
            </a:pPr>
            <a:r>
              <a:rPr lang="en-US" b="1" dirty="0" smtClean="0"/>
              <a:t>Steps: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1.  Pyruvic acid + coenzyme A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       Acetyl CoA + CO</a:t>
            </a:r>
            <a:r>
              <a:rPr lang="en-US" baseline="-25000" dirty="0" smtClean="0">
                <a:sym typeface="Wingdings" panose="05000000000000000000" pitchFamily="2" charset="2"/>
              </a:rPr>
              <a:t>2</a:t>
            </a:r>
            <a:r>
              <a:rPr lang="en-US" dirty="0" smtClean="0">
                <a:sym typeface="Wingdings" panose="05000000000000000000" pitchFamily="2" charset="2"/>
              </a:rPr>
              <a:t>     </a:t>
            </a:r>
          </a:p>
          <a:p>
            <a:pPr marL="0" indent="0">
              <a:buNone/>
            </a:pPr>
            <a:r>
              <a:rPr lang="en-US" baseline="-25000" dirty="0">
                <a:sym typeface="Wingdings" panose="05000000000000000000" pitchFamily="2" charset="2"/>
              </a:rPr>
              <a:t> </a:t>
            </a:r>
            <a:r>
              <a:rPr lang="en-US" baseline="-25000" dirty="0" smtClean="0">
                <a:sym typeface="Wingdings" panose="05000000000000000000" pitchFamily="2" charset="2"/>
              </a:rPr>
              <a:t>                     </a:t>
            </a:r>
            <a:r>
              <a:rPr lang="en-US" dirty="0" smtClean="0">
                <a:sym typeface="Wingdings" panose="05000000000000000000" pitchFamily="2" charset="2"/>
              </a:rPr>
              <a:t>*  2-C</a:t>
            </a:r>
            <a:endParaRPr lang="en-US" baseline="-250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</a:t>
            </a:r>
            <a:r>
              <a:rPr lang="en-US" dirty="0">
                <a:sym typeface="Wingdings" panose="05000000000000000000" pitchFamily="2" charset="2"/>
              </a:rPr>
              <a:t>*</a:t>
            </a:r>
            <a:r>
              <a:rPr lang="en-US" dirty="0" smtClean="0">
                <a:sym typeface="Wingdings" panose="05000000000000000000" pitchFamily="2" charset="2"/>
              </a:rPr>
              <a:t> occurs in the matrix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 </a:t>
            </a:r>
            <a:r>
              <a:rPr lang="en-US" dirty="0" smtClean="0">
                <a:sym typeface="Wingdings" panose="05000000000000000000" pitchFamily="2" charset="2"/>
              </a:rPr>
              <a:t>    * Produces 2 NADH – will be used in the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   electron transport chain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703052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2000"/>
            <a:ext cx="82296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6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"/>
            <a:ext cx="8382000" cy="5867400"/>
          </a:xfrm>
        </p:spPr>
      </p:pic>
    </p:spTree>
    <p:extLst>
      <p:ext uri="{BB962C8B-B14F-4D97-AF65-F5344CB8AC3E}">
        <p14:creationId xmlns:p14="http://schemas.microsoft.com/office/powerpoint/2010/main" val="5503994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2"/>
            </a:pPr>
            <a:r>
              <a:rPr lang="en-US" b="1" dirty="0" err="1" smtClean="0"/>
              <a:t>Kreb’s</a:t>
            </a:r>
            <a:r>
              <a:rPr lang="en-US" b="1" dirty="0" smtClean="0"/>
              <a:t> Cycle </a:t>
            </a:r>
            <a:r>
              <a:rPr lang="en-US" dirty="0" smtClean="0"/>
              <a:t>– biochemical pathway that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breaks down Acetyl CoA into CO</a:t>
            </a:r>
            <a:r>
              <a:rPr lang="en-US" baseline="-25000" dirty="0" smtClean="0"/>
              <a:t>2</a:t>
            </a:r>
            <a:r>
              <a:rPr lang="en-US" dirty="0" smtClean="0"/>
              <a:t>,  H</a:t>
            </a:r>
            <a:r>
              <a:rPr lang="en-US" baseline="30000" dirty="0" smtClean="0"/>
              <a:t>+</a:t>
            </a:r>
            <a:r>
              <a:rPr lang="en-US" dirty="0" smtClean="0"/>
              <a:t>, and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ATP.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9092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I.  Glycolysis and Fermentation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514350">
              <a:buAutoNum type="alphaUcPeriod"/>
            </a:pPr>
            <a:r>
              <a:rPr lang="en-US" sz="3200" b="1" dirty="0" smtClean="0"/>
              <a:t>Harvesting Chemical Energy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</a:t>
            </a:r>
            <a:r>
              <a:rPr lang="en-US" b="1" dirty="0" smtClean="0"/>
              <a:t>.  Glycolysis</a:t>
            </a:r>
            <a:r>
              <a:rPr lang="en-US" dirty="0" smtClean="0"/>
              <a:t> – biochemical pathway in 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      </a:t>
            </a:r>
            <a:r>
              <a:rPr lang="en-US" dirty="0" smtClean="0"/>
              <a:t>which glucose is converted to two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      </a:t>
            </a:r>
            <a:r>
              <a:rPr lang="en-US" dirty="0" smtClean="0"/>
              <a:t>molecules of pyruvic acid;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6-C  </a:t>
            </a:r>
            <a:r>
              <a:rPr lang="en-US" dirty="0" smtClean="0">
                <a:sym typeface="Wingdings" panose="05000000000000000000" pitchFamily="2" charset="2"/>
              </a:rPr>
              <a:t>  Two 3-C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   * Occurs in the cytoplasm.</a:t>
            </a:r>
            <a:endParaRPr lang="en-US" dirty="0" smtClean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5740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4800"/>
            <a:ext cx="86106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06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09599"/>
            <a:ext cx="7772400" cy="594360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Steps:</a:t>
            </a:r>
          </a:p>
          <a:p>
            <a:pPr marL="514350" indent="-514350">
              <a:buAutoNum type="arabicPeriod"/>
            </a:pPr>
            <a:r>
              <a:rPr lang="en-US" dirty="0" smtClean="0"/>
              <a:t>Acetyl CoA + </a:t>
            </a:r>
            <a:r>
              <a:rPr lang="en-US" dirty="0" err="1" smtClean="0"/>
              <a:t>oxaloacetic</a:t>
            </a:r>
            <a:r>
              <a:rPr lang="en-US" dirty="0" smtClean="0"/>
              <a:t> acid </a:t>
            </a:r>
            <a:r>
              <a:rPr lang="en-US" dirty="0" smtClean="0">
                <a:sym typeface="Wingdings" panose="05000000000000000000" pitchFamily="2" charset="2"/>
              </a:rPr>
              <a:t> Citric acid   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      6-C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</a:t>
            </a:r>
          </a:p>
          <a:p>
            <a:pPr marL="514350" indent="-514350">
              <a:buAutoNum type="arabicPeriod"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baseline="30000" dirty="0" smtClean="0">
              <a:sym typeface="Wingdings" panose="05000000000000000000" pitchFamily="2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667000"/>
            <a:ext cx="60198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28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pPr marL="514350" indent="-514350">
              <a:buAutoNum type="arabicPeriod" startAt="2"/>
            </a:pPr>
            <a:r>
              <a:rPr lang="en-US" dirty="0" smtClean="0"/>
              <a:t>Citric acid releases CO</a:t>
            </a:r>
            <a:r>
              <a:rPr lang="en-US" baseline="-25000" dirty="0" smtClean="0"/>
              <a:t>2  </a:t>
            </a:r>
            <a:r>
              <a:rPr lang="en-US" dirty="0" smtClean="0"/>
              <a:t> + H</a:t>
            </a:r>
            <a:r>
              <a:rPr lang="en-US" baseline="30000" dirty="0" smtClean="0"/>
              <a:t>+</a:t>
            </a:r>
            <a:r>
              <a:rPr lang="en-US" dirty="0" smtClean="0"/>
              <a:t>  </a:t>
            </a:r>
            <a:r>
              <a:rPr lang="en-US" dirty="0" smtClean="0">
                <a:sym typeface="Wingdings" panose="05000000000000000000" pitchFamily="2" charset="2"/>
              </a:rPr>
              <a:t> 5-C compound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62200"/>
            <a:ext cx="75438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60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3"/>
            </a:pPr>
            <a:r>
              <a:rPr lang="en-US" dirty="0" smtClean="0"/>
              <a:t>5-C compound releases CO</a:t>
            </a:r>
            <a:r>
              <a:rPr lang="en-US" baseline="-25000" dirty="0" smtClean="0"/>
              <a:t>2</a:t>
            </a:r>
            <a:r>
              <a:rPr lang="en-US" dirty="0" smtClean="0"/>
              <a:t> + H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 4-C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compound.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71800"/>
            <a:ext cx="8001000" cy="358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17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4"/>
            </a:pPr>
            <a:r>
              <a:rPr lang="en-US" dirty="0" smtClean="0"/>
              <a:t>4-C compound releases H</a:t>
            </a:r>
            <a:r>
              <a:rPr lang="en-US" baseline="30000" dirty="0" smtClean="0"/>
              <a:t> +</a:t>
            </a:r>
            <a:r>
              <a:rPr lang="en-US" dirty="0" smtClean="0"/>
              <a:t>  </a:t>
            </a:r>
            <a:r>
              <a:rPr lang="en-US" dirty="0" smtClean="0">
                <a:sym typeface="Wingdings" panose="05000000000000000000" pitchFamily="2" charset="2"/>
              </a:rPr>
              <a:t>  New 4-C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compound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895600"/>
            <a:ext cx="73914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349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 startAt="5"/>
            </a:pPr>
            <a:r>
              <a:rPr lang="en-US" dirty="0" smtClean="0"/>
              <a:t>4-C Compound releases H</a:t>
            </a:r>
            <a:r>
              <a:rPr lang="en-US" baseline="30000" dirty="0" smtClean="0"/>
              <a:t>+</a:t>
            </a:r>
            <a:r>
              <a:rPr lang="en-US" dirty="0" smtClean="0"/>
              <a:t> 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</a:t>
            </a:r>
            <a:r>
              <a:rPr lang="en-US" dirty="0" err="1" smtClean="0">
                <a:sym typeface="Wingdings" panose="05000000000000000000" pitchFamily="2" charset="2"/>
              </a:rPr>
              <a:t>Oxaloacetic</a:t>
            </a:r>
            <a:r>
              <a:rPr lang="en-US" dirty="0" smtClean="0">
                <a:sym typeface="Wingdings" panose="05000000000000000000" pitchFamily="2" charset="2"/>
              </a:rPr>
              <a:t> acid;  </a:t>
            </a:r>
            <a:r>
              <a:rPr lang="en-US" dirty="0" err="1" smtClean="0">
                <a:sym typeface="Wingdings" panose="05000000000000000000" pitchFamily="2" charset="2"/>
              </a:rPr>
              <a:t>Kreb’s</a:t>
            </a:r>
            <a:r>
              <a:rPr lang="en-US" dirty="0" smtClean="0">
                <a:sym typeface="Wingdings" panose="05000000000000000000" pitchFamily="2" charset="2"/>
              </a:rPr>
              <a:t> Cycle continues. 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	</a:t>
            </a:r>
            <a:endParaRPr lang="en-US" b="1" dirty="0" smtClean="0">
              <a:sym typeface="Wingdings" panose="05000000000000000000" pitchFamily="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971800"/>
            <a:ext cx="83820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5177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ym typeface="Wingdings" panose="05000000000000000000" pitchFamily="2" charset="2"/>
              </a:rPr>
              <a:t>Net Yield:</a:t>
            </a:r>
          </a:p>
          <a:p>
            <a:pPr marL="0" indent="0">
              <a:buNone/>
            </a:pPr>
            <a:r>
              <a:rPr lang="en-US" b="1" dirty="0" smtClean="0">
                <a:sym typeface="Wingdings" panose="05000000000000000000" pitchFamily="2" charset="2"/>
              </a:rPr>
              <a:t>		* 2ATP</a:t>
            </a:r>
          </a:p>
          <a:p>
            <a:pPr marL="0" indent="0">
              <a:buNone/>
            </a:pPr>
            <a:r>
              <a:rPr lang="en-US" b="1" dirty="0" smtClean="0">
                <a:sym typeface="Wingdings" panose="05000000000000000000" pitchFamily="2" charset="2"/>
              </a:rPr>
              <a:t>		* 6 NADH             </a:t>
            </a:r>
            <a:r>
              <a:rPr lang="en-US" dirty="0" smtClean="0">
                <a:sym typeface="Wingdings" panose="05000000000000000000" pitchFamily="2" charset="2"/>
              </a:rPr>
              <a:t>used in the electron</a:t>
            </a:r>
            <a:endParaRPr lang="en-US" b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b="1" dirty="0" smtClean="0">
                <a:sym typeface="Wingdings" panose="05000000000000000000" pitchFamily="2" charset="2"/>
              </a:rPr>
              <a:t>		* 2 FADH</a:t>
            </a:r>
            <a:r>
              <a:rPr lang="en-US" b="1" baseline="-25000" dirty="0" smtClean="0">
                <a:sym typeface="Wingdings" panose="05000000000000000000" pitchFamily="2" charset="2"/>
              </a:rPr>
              <a:t>2</a:t>
            </a:r>
            <a:r>
              <a:rPr lang="en-US" b="1" dirty="0" smtClean="0">
                <a:sym typeface="Wingdings" panose="05000000000000000000" pitchFamily="2" charset="2"/>
              </a:rPr>
              <a:t>              </a:t>
            </a:r>
            <a:r>
              <a:rPr lang="en-US" dirty="0" smtClean="0">
                <a:sym typeface="Wingdings" panose="05000000000000000000" pitchFamily="2" charset="2"/>
              </a:rPr>
              <a:t>transport chain</a:t>
            </a:r>
            <a:r>
              <a:rPr lang="en-US" b="1" dirty="0" smtClean="0">
                <a:sym typeface="Wingdings" panose="05000000000000000000" pitchFamily="2" charset="2"/>
              </a:rPr>
              <a:t> 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hevron 3"/>
          <p:cNvSpPr/>
          <p:nvPr/>
        </p:nvSpPr>
        <p:spPr>
          <a:xfrm>
            <a:off x="4114800" y="3124200"/>
            <a:ext cx="1066799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29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– </a:t>
            </a:r>
            <a:r>
              <a:rPr lang="en-US" dirty="0" err="1" smtClean="0"/>
              <a:t>Kreb’s</a:t>
            </a:r>
            <a:r>
              <a:rPr lang="en-US" dirty="0" smtClean="0"/>
              <a:t> Cycle</a:t>
            </a:r>
            <a:endParaRPr lang="en-US" dirty="0"/>
          </a:p>
        </p:txBody>
      </p:sp>
      <p:pic>
        <p:nvPicPr>
          <p:cNvPr id="4" name="ONKZ67zDrhw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1000" y="1371600"/>
            <a:ext cx="83058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3219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-cDFYXc9Wko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" y="1219200"/>
            <a:ext cx="8686800" cy="54102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– </a:t>
            </a:r>
            <a:r>
              <a:rPr lang="en-US" dirty="0" err="1" smtClean="0"/>
              <a:t>Kreb’s</a:t>
            </a:r>
            <a:r>
              <a:rPr lang="en-US" dirty="0" smtClean="0"/>
              <a:t> Cycle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27492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3"/>
            </a:pPr>
            <a:r>
              <a:rPr lang="en-US" b="1" dirty="0" smtClean="0"/>
              <a:t>Electron Transport Chain</a:t>
            </a:r>
            <a:endParaRPr lang="en-US" dirty="0" smtClean="0"/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dirty="0" smtClean="0"/>
              <a:t>a.  Occurs on the cristae.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dirty="0" smtClean="0"/>
              <a:t>b.  Uses the NADH and FADH</a:t>
            </a:r>
            <a:r>
              <a:rPr lang="en-US" baseline="-25000" dirty="0" smtClean="0"/>
              <a:t>2</a:t>
            </a:r>
            <a:r>
              <a:rPr lang="en-US" dirty="0" smtClean="0"/>
              <a:t> from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     </a:t>
            </a:r>
            <a:r>
              <a:rPr lang="en-US" dirty="0" smtClean="0"/>
              <a:t>glycolysis, the conversion of pyruvic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     </a:t>
            </a:r>
            <a:r>
              <a:rPr lang="en-US" dirty="0" smtClean="0"/>
              <a:t>acid </a:t>
            </a:r>
            <a:r>
              <a:rPr lang="en-US" dirty="0" smtClean="0">
                <a:sym typeface="Wingdings" panose="05000000000000000000" pitchFamily="2" charset="2"/>
              </a:rPr>
              <a:t> acetyl CoA, and the </a:t>
            </a:r>
            <a:r>
              <a:rPr lang="en-US" dirty="0" err="1" smtClean="0">
                <a:sym typeface="Wingdings" panose="05000000000000000000" pitchFamily="2" charset="2"/>
              </a:rPr>
              <a:t>Kreb’s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b="1" dirty="0">
                <a:sym typeface="Wingdings" panose="05000000000000000000" pitchFamily="2" charset="2"/>
              </a:rPr>
              <a:t>	</a:t>
            </a:r>
            <a:r>
              <a:rPr lang="en-US" b="1" dirty="0" smtClean="0">
                <a:sym typeface="Wingdings" panose="05000000000000000000" pitchFamily="2" charset="2"/>
              </a:rPr>
              <a:t>     </a:t>
            </a:r>
            <a:r>
              <a:rPr lang="en-US" dirty="0" smtClean="0">
                <a:sym typeface="Wingdings" panose="05000000000000000000" pitchFamily="2" charset="2"/>
              </a:rPr>
              <a:t>Cycle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6205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Steps:</a:t>
            </a:r>
          </a:p>
          <a:p>
            <a:pPr marL="514350" indent="-514350">
              <a:buAutoNum type="arabicPeriod"/>
            </a:pPr>
            <a:r>
              <a:rPr lang="en-US" dirty="0" smtClean="0"/>
              <a:t>Glucose + 2 phosphates + 2 ATP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Fructose 1,6 </a:t>
            </a:r>
            <a:r>
              <a:rPr lang="en-US" dirty="0" err="1" smtClean="0">
                <a:sym typeface="Wingdings" panose="05000000000000000000" pitchFamily="2" charset="2"/>
              </a:rPr>
              <a:t>biphosphate</a:t>
            </a:r>
            <a:r>
              <a:rPr lang="en-US" dirty="0" smtClean="0">
                <a:sym typeface="Wingdings" panose="05000000000000000000" pitchFamily="2" charset="2"/>
              </a:rPr>
              <a:t>    P-C-C-C-C-C-C-P</a:t>
            </a: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AutoNum type="arabicPeriod" startAt="2"/>
            </a:pPr>
            <a:r>
              <a:rPr lang="en-US" dirty="0" smtClean="0">
                <a:sym typeface="Wingdings" panose="05000000000000000000" pitchFamily="2" charset="2"/>
              </a:rPr>
              <a:t>Fructose 1,6 </a:t>
            </a:r>
            <a:r>
              <a:rPr lang="en-US" dirty="0" err="1" smtClean="0">
                <a:sym typeface="Wingdings" panose="05000000000000000000" pitchFamily="2" charset="2"/>
              </a:rPr>
              <a:t>biphosphate</a:t>
            </a:r>
            <a:r>
              <a:rPr lang="en-US" dirty="0" smtClean="0">
                <a:sym typeface="Wingdings" panose="05000000000000000000" pitchFamily="2" charset="2"/>
              </a:rPr>
              <a:t> splits into two </a:t>
            </a: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      PGAL (G3P);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P-C-C-C       C-C-C-P 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4959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33400"/>
            <a:ext cx="86106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225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LcPeriod" startAt="3"/>
            </a:pPr>
            <a:r>
              <a:rPr lang="en-US" dirty="0" smtClean="0"/>
              <a:t>Steps: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1) High energy electrons are passed along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a series of molecules.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2)  As the electrons move from molecule to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molecule, the energy they lose is used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to pump protons (H</a:t>
            </a:r>
            <a:r>
              <a:rPr lang="en-US" baseline="30000" dirty="0" smtClean="0"/>
              <a:t>+</a:t>
            </a:r>
            <a:r>
              <a:rPr lang="en-US" dirty="0" smtClean="0"/>
              <a:t>) from the matrix </a:t>
            </a:r>
          </a:p>
          <a:p>
            <a:pPr marL="0" indent="0">
              <a:buNone/>
            </a:pPr>
            <a:r>
              <a:rPr lang="en-US" dirty="0"/>
              <a:t>	 </a:t>
            </a:r>
            <a:r>
              <a:rPr lang="en-US" dirty="0" smtClean="0"/>
              <a:t>     to the inner membrane.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54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	3)  A concentration gradient of H</a:t>
            </a:r>
            <a:r>
              <a:rPr lang="en-US" baseline="30000" dirty="0" smtClean="0"/>
              <a:t>+ </a:t>
            </a:r>
            <a:r>
              <a:rPr lang="en-US" dirty="0" smtClean="0"/>
              <a:t>drives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the synthesis of ATP by chemiosmosis: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ADP + P + ATP Synthase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ym typeface="Wingdings" panose="05000000000000000000" pitchFamily="2" charset="2"/>
              </a:rPr>
              <a:t>ATP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4)  Oxygen continues to accept electrons.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 This allows the ETC to continue: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	O</a:t>
            </a:r>
            <a:r>
              <a:rPr lang="en-US" baseline="-25000" dirty="0" smtClean="0">
                <a:sym typeface="Wingdings" panose="05000000000000000000" pitchFamily="2" charset="2"/>
              </a:rPr>
              <a:t>2</a:t>
            </a:r>
            <a:r>
              <a:rPr lang="en-US" dirty="0" smtClean="0">
                <a:sym typeface="Wingdings" panose="05000000000000000000" pitchFamily="2" charset="2"/>
              </a:rPr>
              <a:t> +  4 e</a:t>
            </a:r>
            <a:r>
              <a:rPr lang="en-US" baseline="30000" dirty="0" smtClean="0">
                <a:sym typeface="Wingdings" panose="05000000000000000000" pitchFamily="2" charset="2"/>
              </a:rPr>
              <a:t>-</a:t>
            </a:r>
            <a:r>
              <a:rPr lang="en-US" dirty="0" smtClean="0">
                <a:sym typeface="Wingdings" panose="05000000000000000000" pitchFamily="2" charset="2"/>
              </a:rPr>
              <a:t>  +  4 H</a:t>
            </a:r>
            <a:r>
              <a:rPr lang="en-US" baseline="30000" dirty="0" smtClean="0">
                <a:sym typeface="Wingdings" panose="05000000000000000000" pitchFamily="2" charset="2"/>
              </a:rPr>
              <a:t>+</a:t>
            </a:r>
            <a:r>
              <a:rPr lang="en-US" dirty="0" smtClean="0">
                <a:sym typeface="Wingdings" panose="05000000000000000000" pitchFamily="2" charset="2"/>
              </a:rPr>
              <a:t>   </a:t>
            </a:r>
            <a:r>
              <a:rPr lang="en-US" b="1" dirty="0" smtClean="0">
                <a:sym typeface="Wingdings" panose="05000000000000000000" pitchFamily="2" charset="2"/>
              </a:rPr>
              <a:t>2 H</a:t>
            </a:r>
            <a:r>
              <a:rPr lang="en-US" b="1" baseline="-25000" dirty="0" smtClean="0">
                <a:sym typeface="Wingdings" panose="05000000000000000000" pitchFamily="2" charset="2"/>
              </a:rPr>
              <a:t>2</a:t>
            </a:r>
            <a:r>
              <a:rPr lang="en-US" b="1" dirty="0" smtClean="0">
                <a:sym typeface="Wingdings" panose="05000000000000000000" pitchFamily="2" charset="2"/>
              </a:rPr>
              <a:t>O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23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81000"/>
            <a:ext cx="8763000" cy="614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27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25963"/>
          </a:xfrm>
        </p:spPr>
        <p:txBody>
          <a:bodyPr/>
          <a:lstStyle/>
          <a:p>
            <a:pPr marL="571500" indent="-571500">
              <a:buAutoNum type="romanUcPeriod" startAt="3"/>
            </a:pPr>
            <a:r>
              <a:rPr lang="en-US" b="1" dirty="0" smtClean="0"/>
              <a:t>Summary of Aerobic Respiration</a:t>
            </a:r>
            <a:endParaRPr lang="en-US" b="1" dirty="0"/>
          </a:p>
          <a:p>
            <a:pPr marL="0" indent="0">
              <a:buNone/>
            </a:pPr>
            <a:r>
              <a:rPr lang="en-US" dirty="0" smtClean="0"/>
              <a:t>   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12</a:t>
            </a:r>
            <a:r>
              <a:rPr lang="en-US" dirty="0" smtClean="0"/>
              <a:t>O</a:t>
            </a:r>
            <a:r>
              <a:rPr lang="en-US" baseline="-25000" dirty="0" smtClean="0"/>
              <a:t>6</a:t>
            </a:r>
            <a:r>
              <a:rPr lang="en-US" dirty="0" smtClean="0"/>
              <a:t>  +  6 O</a:t>
            </a:r>
            <a:r>
              <a:rPr lang="en-US" baseline="-25000" dirty="0" smtClean="0"/>
              <a:t>2</a:t>
            </a:r>
            <a:r>
              <a:rPr lang="en-US" dirty="0" smtClean="0"/>
              <a:t>  </a:t>
            </a:r>
            <a:r>
              <a:rPr lang="en-US" dirty="0" smtClean="0">
                <a:sym typeface="Wingdings" panose="05000000000000000000" pitchFamily="2" charset="2"/>
              </a:rPr>
              <a:t> 6 CO</a:t>
            </a:r>
            <a:r>
              <a:rPr lang="en-US" baseline="-25000" dirty="0" smtClean="0">
                <a:sym typeface="Wingdings" panose="05000000000000000000" pitchFamily="2" charset="2"/>
              </a:rPr>
              <a:t>2</a:t>
            </a:r>
            <a:r>
              <a:rPr lang="en-US" dirty="0" smtClean="0">
                <a:sym typeface="Wingdings" panose="05000000000000000000" pitchFamily="2" charset="2"/>
              </a:rPr>
              <a:t>  +  6 H</a:t>
            </a:r>
            <a:r>
              <a:rPr lang="en-US" baseline="-25000" dirty="0" smtClean="0">
                <a:sym typeface="Wingdings" panose="05000000000000000000" pitchFamily="2" charset="2"/>
              </a:rPr>
              <a:t>2</a:t>
            </a:r>
            <a:r>
              <a:rPr lang="en-US" dirty="0" smtClean="0">
                <a:sym typeface="Wingdings" panose="05000000000000000000" pitchFamily="2" charset="2"/>
              </a:rPr>
              <a:t>O  + ATP(Energy)</a:t>
            </a: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	A.  Energy Yield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	1)  Glycolysis – 2 ATP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	2)  </a:t>
            </a:r>
            <a:r>
              <a:rPr lang="en-US" dirty="0" err="1" smtClean="0">
                <a:sym typeface="Wingdings" panose="05000000000000000000" pitchFamily="2" charset="2"/>
              </a:rPr>
              <a:t>Kreb’s</a:t>
            </a:r>
            <a:r>
              <a:rPr lang="en-US" dirty="0" smtClean="0">
                <a:sym typeface="Wingdings" panose="05000000000000000000" pitchFamily="2" charset="2"/>
              </a:rPr>
              <a:t> Cycle – 2 ATP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	3)  Electron Transport Chain – 34 ATP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	   </a:t>
            </a:r>
            <a:r>
              <a:rPr lang="en-US" b="1" dirty="0" smtClean="0">
                <a:sym typeface="Wingdings" panose="05000000000000000000" pitchFamily="2" charset="2"/>
              </a:rPr>
              <a:t>  Total – 38 ATP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75476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 startAt="2"/>
            </a:pPr>
            <a:r>
              <a:rPr lang="en-US" dirty="0" smtClean="0"/>
              <a:t>Efficiency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u="sng" dirty="0" smtClean="0"/>
              <a:t>38 x 12 kcal  </a:t>
            </a:r>
            <a:r>
              <a:rPr lang="en-US" dirty="0" smtClean="0"/>
              <a:t> x  100%    =  </a:t>
            </a:r>
            <a:r>
              <a:rPr lang="en-US" b="1" dirty="0" smtClean="0"/>
              <a:t>66%</a:t>
            </a:r>
            <a:endParaRPr lang="en-US" b="1" u="sng" dirty="0" smtClean="0"/>
          </a:p>
          <a:p>
            <a:pPr marL="0" indent="0">
              <a:buNone/>
            </a:pPr>
            <a:r>
              <a:rPr lang="en-US" dirty="0" smtClean="0"/>
              <a:t>            686 kcal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60334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159" y="1197123"/>
            <a:ext cx="6771642" cy="474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05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k17BWJ3bLg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00200" y="1843355"/>
            <a:ext cx="6324600" cy="376633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– Electron Transport Chain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53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– Cellular Respiration</a:t>
            </a:r>
            <a:endParaRPr lang="en-US" dirty="0"/>
          </a:p>
        </p:txBody>
      </p:sp>
      <p:pic>
        <p:nvPicPr>
          <p:cNvPr id="4" name="Gh2P5CmCC0M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" y="1295400"/>
            <a:ext cx="86106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3258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00538"/>
            <a:ext cx="8610600" cy="6056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719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marL="514350" indent="-514350">
              <a:buAutoNum type="arabicPeriod" startAt="3"/>
            </a:pPr>
            <a:r>
              <a:rPr lang="en-US" dirty="0" smtClean="0">
                <a:sym typeface="Wingdings" panose="05000000000000000000" pitchFamily="2" charset="2"/>
              </a:rPr>
              <a:t>Two PGAL  + 2 NAD</a:t>
            </a:r>
            <a:r>
              <a:rPr lang="en-US" baseline="30000" dirty="0" smtClean="0">
                <a:sym typeface="Wingdings" panose="05000000000000000000" pitchFamily="2" charset="2"/>
              </a:rPr>
              <a:t>+</a:t>
            </a:r>
            <a:r>
              <a:rPr lang="en-US" dirty="0" smtClean="0">
                <a:sym typeface="Wingdings" panose="05000000000000000000" pitchFamily="2" charset="2"/>
              </a:rPr>
              <a:t>   2 </a:t>
            </a:r>
            <a:r>
              <a:rPr lang="en-US" dirty="0" err="1" smtClean="0">
                <a:sym typeface="Wingdings" panose="05000000000000000000" pitchFamily="2" charset="2"/>
              </a:rPr>
              <a:t>biphosphoglycerate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      P-C-C-C-P    </a:t>
            </a:r>
            <a:r>
              <a:rPr lang="en-US" dirty="0" err="1" smtClean="0">
                <a:sym typeface="Wingdings" panose="05000000000000000000" pitchFamily="2" charset="2"/>
              </a:rPr>
              <a:t>P-C-C-C-P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AutoNum type="arabicPeriod" startAt="4"/>
            </a:pPr>
            <a:r>
              <a:rPr lang="en-US" dirty="0" smtClean="0">
                <a:sym typeface="Wingdings" panose="05000000000000000000" pitchFamily="2" charset="2"/>
              </a:rPr>
              <a:t>2 </a:t>
            </a:r>
            <a:r>
              <a:rPr lang="en-US" dirty="0" err="1" smtClean="0">
                <a:sym typeface="Wingdings" panose="05000000000000000000" pitchFamily="2" charset="2"/>
              </a:rPr>
              <a:t>biphosphoglycerate</a:t>
            </a:r>
            <a:r>
              <a:rPr lang="en-US" dirty="0" smtClean="0">
                <a:sym typeface="Wingdings" panose="05000000000000000000" pitchFamily="2" charset="2"/>
              </a:rPr>
              <a:t> + 4 ADP   2 molecules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pyruvic acid + 4 ATP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C-C-C     </a:t>
            </a:r>
            <a:r>
              <a:rPr lang="en-US" dirty="0" err="1" smtClean="0">
                <a:sym typeface="Wingdings" panose="05000000000000000000" pitchFamily="2" charset="2"/>
              </a:rPr>
              <a:t>C-C-C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4294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447800"/>
            <a:ext cx="7010400" cy="4724400"/>
          </a:xfrm>
        </p:spPr>
      </p:pic>
    </p:spTree>
    <p:extLst>
      <p:ext uri="{BB962C8B-B14F-4D97-AF65-F5344CB8AC3E}">
        <p14:creationId xmlns:p14="http://schemas.microsoft.com/office/powerpoint/2010/main" val="252722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Pyruvic Acid (Pyruvate)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1" y="1676400"/>
            <a:ext cx="5943600" cy="4343400"/>
          </a:xfrm>
        </p:spPr>
      </p:pic>
    </p:spTree>
    <p:extLst>
      <p:ext uri="{BB962C8B-B14F-4D97-AF65-F5344CB8AC3E}">
        <p14:creationId xmlns:p14="http://schemas.microsoft.com/office/powerpoint/2010/main" val="118452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52600"/>
            <a:ext cx="8610600" cy="4876800"/>
          </a:xfrm>
        </p:spPr>
      </p:pic>
    </p:spTree>
    <p:extLst>
      <p:ext uri="{BB962C8B-B14F-4D97-AF65-F5344CB8AC3E}">
        <p14:creationId xmlns:p14="http://schemas.microsoft.com/office/powerpoint/2010/main" val="75390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143000"/>
            <a:ext cx="7086600" cy="4953000"/>
          </a:xfrm>
        </p:spPr>
      </p:pic>
    </p:spTree>
    <p:extLst>
      <p:ext uri="{BB962C8B-B14F-4D97-AF65-F5344CB8AC3E}">
        <p14:creationId xmlns:p14="http://schemas.microsoft.com/office/powerpoint/2010/main" val="388055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674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lphaUcPeriod" startAt="2"/>
            </a:pPr>
            <a:r>
              <a:rPr lang="en-US" b="1" dirty="0" smtClean="0"/>
              <a:t>Energy Yield – Glycolysis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1)</a:t>
            </a:r>
            <a:r>
              <a:rPr lang="en-US" dirty="0"/>
              <a:t>	</a:t>
            </a:r>
            <a:r>
              <a:rPr lang="en-US" dirty="0" smtClean="0"/>
              <a:t>  * 2 ATP were used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* 4 ATP were produced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</a:t>
            </a:r>
            <a:r>
              <a:rPr lang="en-US" b="1" dirty="0" smtClean="0"/>
              <a:t>* Net gain of 2 ATP</a:t>
            </a:r>
          </a:p>
          <a:p>
            <a:pPr marL="0" indent="0">
              <a:buNone/>
            </a:pPr>
            <a:r>
              <a:rPr lang="en-US" b="1" dirty="0"/>
              <a:t>	 </a:t>
            </a:r>
            <a:r>
              <a:rPr lang="en-US" b="1" dirty="0" smtClean="0"/>
              <a:t> * 2 NADH  - will be used in the electron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               transport chain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2)  Efficiency = </a:t>
            </a:r>
            <a:r>
              <a:rPr lang="en-US" u="sng" dirty="0" smtClean="0"/>
              <a:t>Energy required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Energy released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  = </a:t>
            </a:r>
            <a:r>
              <a:rPr lang="en-US" u="sng" dirty="0" smtClean="0"/>
              <a:t>2 x 12 kcal  </a:t>
            </a:r>
            <a:r>
              <a:rPr lang="en-US" dirty="0" smtClean="0"/>
              <a:t>  x 100%</a:t>
            </a:r>
            <a:endParaRPr lang="en-US" u="sng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/>
              <a:t> </a:t>
            </a:r>
            <a:r>
              <a:rPr lang="en-US" dirty="0" smtClean="0"/>
              <a:t>       686 kcal</a:t>
            </a:r>
          </a:p>
          <a:p>
            <a:pPr marL="0" indent="0">
              <a:buNone/>
            </a:pPr>
            <a:r>
              <a:rPr lang="en-US" dirty="0"/>
              <a:t>	 </a:t>
            </a:r>
            <a:r>
              <a:rPr lang="en-US" dirty="0" smtClean="0"/>
              <a:t>             =  </a:t>
            </a:r>
            <a:r>
              <a:rPr lang="en-US" b="1" dirty="0" smtClean="0"/>
              <a:t>3.5 %</a:t>
            </a:r>
          </a:p>
        </p:txBody>
      </p:sp>
    </p:spTree>
    <p:extLst>
      <p:ext uri="{BB962C8B-B14F-4D97-AF65-F5344CB8AC3E}">
        <p14:creationId xmlns:p14="http://schemas.microsoft.com/office/powerpoint/2010/main" val="23732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1536</TotalTime>
  <Words>282</Words>
  <Application>Microsoft Office PowerPoint</Application>
  <PresentationFormat>On-screen Show (4:3)</PresentationFormat>
  <Paragraphs>136</Paragraphs>
  <Slides>50</Slides>
  <Notes>0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Chapter 7 – Cellular Respiration</vt:lpstr>
      <vt:lpstr>Pathways</vt:lpstr>
      <vt:lpstr>I.  Glycolysis and Fermentation</vt:lpstr>
      <vt:lpstr>PowerPoint Presentation</vt:lpstr>
      <vt:lpstr>PowerPoint Presentation</vt:lpstr>
      <vt:lpstr>Pyruvic Acid (Pyruvate)</vt:lpstr>
      <vt:lpstr>PowerPoint Presentation</vt:lpstr>
      <vt:lpstr>PowerPoint Presentation</vt:lpstr>
      <vt:lpstr>PowerPoint Presentation</vt:lpstr>
      <vt:lpstr>Glycolysis </vt:lpstr>
      <vt:lpstr>PowerPoint Presentation</vt:lpstr>
      <vt:lpstr>Anaerobic Respiration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Anaerobic Respiration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Video – Kreb’s Cycle</vt:lpstr>
      <vt:lpstr>Video – Kreb’s Cycle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Video – Electron Transport Chain</vt:lpstr>
      <vt:lpstr>Video – Cellular Respiration</vt:lpstr>
      <vt:lpstr>PowerPoint Presentation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– Cellular Respiration</dc:title>
  <dc:creator>test</dc:creator>
  <cp:lastModifiedBy>test</cp:lastModifiedBy>
  <cp:revision>112</cp:revision>
  <dcterms:created xsi:type="dcterms:W3CDTF">2015-01-20T19:10:02Z</dcterms:created>
  <dcterms:modified xsi:type="dcterms:W3CDTF">2015-01-26T20:06:34Z</dcterms:modified>
</cp:coreProperties>
</file>